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714" r:id="rId2"/>
    <p:sldId id="6807" r:id="rId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6A68"/>
    <a:srgbClr val="B3938E"/>
    <a:srgbClr val="999A93"/>
    <a:srgbClr val="800000"/>
    <a:srgbClr val="7E0718"/>
    <a:srgbClr val="950022"/>
    <a:srgbClr val="8C1E34"/>
    <a:srgbClr val="66CCFF"/>
    <a:srgbClr val="66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20660B-5E0F-8542-84F3-5A24CC6ADA39}" v="2" dt="2025-04-07T07:57:56.8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34"/>
    <p:restoredTop sz="93878"/>
  </p:normalViewPr>
  <p:slideViewPr>
    <p:cSldViewPr>
      <p:cViewPr varScale="1">
        <p:scale>
          <a:sx n="115" d="100"/>
          <a:sy n="115" d="100"/>
        </p:scale>
        <p:origin x="2632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3192" y="168"/>
      </p:cViewPr>
      <p:guideLst>
        <p:guide orient="horz" pos="2928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 Regev" userId="f54f4f93-399e-4069-8bfb-9d20592f94c8" providerId="ADAL" clId="{6420660B-5E0F-8542-84F3-5A24CC6ADA39}"/>
    <pc:docChg chg="modSld">
      <pc:chgData name="Gil Regev" userId="f54f4f93-399e-4069-8bfb-9d20592f94c8" providerId="ADAL" clId="{6420660B-5E0F-8542-84F3-5A24CC6ADA39}" dt="2025-04-07T07:57:56.848" v="1"/>
      <pc:docMkLst>
        <pc:docMk/>
      </pc:docMkLst>
      <pc:sldChg chg="addSp modSp modAnim">
        <pc:chgData name="Gil Regev" userId="f54f4f93-399e-4069-8bfb-9d20592f94c8" providerId="ADAL" clId="{6420660B-5E0F-8542-84F3-5A24CC6ADA39}" dt="2025-04-07T07:57:56.848" v="1"/>
        <pc:sldMkLst>
          <pc:docMk/>
          <pc:sldMk cId="956844000" sldId="6807"/>
        </pc:sldMkLst>
        <pc:spChg chg="add mod">
          <ac:chgData name="Gil Regev" userId="f54f4f93-399e-4069-8bfb-9d20592f94c8" providerId="ADAL" clId="{6420660B-5E0F-8542-84F3-5A24CC6ADA39}" dt="2025-04-07T07:29:26.555" v="0"/>
          <ac:spMkLst>
            <pc:docMk/>
            <pc:sldMk cId="956844000" sldId="6807"/>
            <ac:spMk id="3" creationId="{0B5E2510-1979-9996-35DF-B0B0ADDED6AD}"/>
          </ac:spMkLst>
        </pc:spChg>
        <pc:spChg chg="add mod">
          <ac:chgData name="Gil Regev" userId="f54f4f93-399e-4069-8bfb-9d20592f94c8" providerId="ADAL" clId="{6420660B-5E0F-8542-84F3-5A24CC6ADA39}" dt="2025-04-07T07:29:26.555" v="0"/>
          <ac:spMkLst>
            <pc:docMk/>
            <pc:sldMk cId="956844000" sldId="6807"/>
            <ac:spMk id="5" creationId="{C5245788-EA38-653C-E15C-0A77112D075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209800" y="8610600"/>
            <a:ext cx="2709863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86011" tIns="43006" rIns="86011" bIns="43006">
            <a:spAutoFit/>
          </a:bodyPr>
          <a:lstStyle>
            <a:lvl1pPr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860425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86042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500" dirty="0"/>
              <a:t>© </a:t>
            </a:r>
            <a:r>
              <a:rPr lang="en-US" altLang="x-none" sz="1500" dirty="0" err="1"/>
              <a:t>Wegmann</a:t>
            </a:r>
            <a:r>
              <a:rPr lang="en-US" altLang="x-none" sz="1500" dirty="0"/>
              <a:t>, EPFL, 2001 - 2019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defRPr sz="9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400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defRPr sz="9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0088"/>
            <a:ext cx="4633912" cy="34750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3250"/>
            <a:ext cx="5140325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012" tIns="43507" rIns="87012" bIns="435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400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defRPr sz="900" i="1" smtClean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(c) EPFL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4006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defRPr sz="900" i="1"/>
            </a:lvl1pPr>
          </a:lstStyle>
          <a:p>
            <a:fld id="{4A1036A5-95FC-9047-BA37-DCD78125C885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863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7DCE0D7-7D7A-074D-AC63-1E6533AFA9C4}" type="slidenum">
              <a:rPr lang="en-US" altLang="x-none" sz="900"/>
              <a:pPr/>
              <a:t>1</a:t>
            </a:fld>
            <a:endParaRPr lang="en-US" altLang="x-none" sz="9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(c) EPFL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F5D64-307F-9A45-9DF0-8C2A32B1FCC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137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A559B20-CAD0-874F-807A-9312E8B5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6766132-C6EE-7F41-B55A-73A7F4E6A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66A396E5-0467-E640-A1FA-A7847DE5C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5CC5705-E36F-EE43-A0FC-C9FBD7360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28C3B-5ADA-9F4D-9067-616981C9347D}" type="slidenum">
              <a:rPr lang="en-US" altLang="x-none" smtClean="0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0519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08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200"/>
            <a:ext cx="8229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9200" cy="475523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5523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DB7DC-CEAD-B247-A7EE-483CE346942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1879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2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327E3-5509-CA4B-8943-17B55E6BDD8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2320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DD54D-BD1C-0B4A-91C7-608B89F2A75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2196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118D9-08DC-D249-AB15-A8652FB050E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399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6632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40768"/>
            <a:ext cx="7772400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x-none"/>
              <a:t> </a:t>
            </a:r>
            <a:endParaRPr lang="en-US" altLang="x-non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u="none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A528C3B-5ADA-9F4D-9067-616981C9347D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7" r:id="rId1"/>
    <p:sldLayoutId id="2147484538" r:id="rId2"/>
    <p:sldLayoutId id="2147484539" r:id="rId3"/>
    <p:sldLayoutId id="2147484540" r:id="rId4"/>
    <p:sldLayoutId id="2147484541" r:id="rId5"/>
    <p:sldLayoutId id="2147484542" r:id="rId6"/>
    <p:sldLayoutId id="2147484543" r:id="rId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3200" b="1" dirty="0">
          <a:solidFill>
            <a:srgbClr val="950022"/>
          </a:solidFill>
          <a:latin typeface="Arial" charset="0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95002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95002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95002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950022"/>
          </a:solidFill>
          <a:latin typeface="Arial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-107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34AC0C7-61C4-D345-B2DE-F30206CC66BF}" type="slidenum">
              <a:rPr lang="en-US" altLang="x-none" sz="1400"/>
              <a:pPr/>
              <a:t>1</a:t>
            </a:fld>
            <a:endParaRPr lang="en-US" altLang="x-non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524000"/>
            <a:ext cx="7772400" cy="1447800"/>
          </a:xfrm>
          <a:noFill/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Introduction to IT Consulting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Week 8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SEAM Template</a:t>
            </a:r>
            <a:endParaRPr altLang="x-none" dirty="0">
              <a:ea typeface="ＭＳ Ｐゴシック" charset="-128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795500" y="4760020"/>
            <a:ext cx="5400599" cy="77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2000" b="1" dirty="0"/>
              <a:t>Gil Regev</a:t>
            </a:r>
          </a:p>
          <a:p>
            <a:pPr algn="ctr"/>
            <a:r>
              <a:rPr lang="en-US" altLang="x-none" sz="1200" dirty="0"/>
              <a:t>EPFL – I&amp;C</a:t>
            </a:r>
            <a:br>
              <a:rPr lang="en-US" altLang="x-none" sz="1200" dirty="0"/>
            </a:br>
            <a:r>
              <a:rPr lang="en-US" altLang="x-none" sz="1200" dirty="0" err="1"/>
              <a:t>gil.regev@epfl.ch</a:t>
            </a:r>
            <a:endParaRPr lang="en-US" altLang="x-none" sz="1200" dirty="0">
              <a:solidFill>
                <a:srgbClr val="8C1E34"/>
              </a:solidFill>
            </a:endParaRPr>
          </a:p>
        </p:txBody>
      </p:sp>
      <p:sp>
        <p:nvSpPr>
          <p:cNvPr id="16390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479425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CBEAD3-4E9B-0E45-9853-B9B8AAAD85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6" t="23060" r="9696" b="22394"/>
          <a:stretch/>
        </p:blipFill>
        <p:spPr>
          <a:xfrm>
            <a:off x="2827801" y="3717032"/>
            <a:ext cx="3561421" cy="104298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820054F-D773-65C7-9195-C12DB2967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312644" y="1308425"/>
            <a:ext cx="8743950" cy="5072903"/>
          </a:xfrm>
          <a:prstGeom prst="homePlate">
            <a:avLst>
              <a:gd name="adj" fmla="val 14088"/>
            </a:avLst>
          </a:prstGeom>
          <a:solidFill>
            <a:schemeClr val="bg1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Context</a:t>
            </a:r>
          </a:p>
        </p:txBody>
      </p:sp>
      <p:cxnSp>
        <p:nvCxnSpPr>
          <p:cNvPr id="95" name="Straight Connector 94"/>
          <p:cNvCxnSpPr>
            <a:cxnSpLocks/>
            <a:stCxn id="51" idx="0"/>
            <a:endCxn id="7" idx="2"/>
          </p:cNvCxnSpPr>
          <p:nvPr/>
        </p:nvCxnSpPr>
        <p:spPr>
          <a:xfrm flipH="1" flipV="1">
            <a:off x="1955167" y="3158303"/>
            <a:ext cx="1179095" cy="384458"/>
          </a:xfrm>
          <a:prstGeom prst="line">
            <a:avLst/>
          </a:prstGeom>
          <a:ln w="698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531019" y="3542761"/>
            <a:ext cx="5590755" cy="2727629"/>
          </a:xfrm>
          <a:prstGeom prst="homePlate">
            <a:avLst>
              <a:gd name="adj" fmla="val 14088"/>
            </a:avLst>
          </a:prstGeom>
          <a:solidFill>
            <a:schemeClr val="bg1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Service Provider (Whitebox)</a:t>
            </a:r>
          </a:p>
        </p:txBody>
      </p:sp>
      <p:cxnSp>
        <p:nvCxnSpPr>
          <p:cNvPr id="65" name="Straight Connector 64"/>
          <p:cNvCxnSpPr>
            <a:stCxn id="60" idx="3"/>
            <a:endCxn id="38" idx="3"/>
          </p:cNvCxnSpPr>
          <p:nvPr/>
        </p:nvCxnSpPr>
        <p:spPr>
          <a:xfrm>
            <a:off x="2181249" y="4338785"/>
            <a:ext cx="218375" cy="663707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1" idx="3"/>
            <a:endCxn id="38" idx="3"/>
          </p:cNvCxnSpPr>
          <p:nvPr/>
        </p:nvCxnSpPr>
        <p:spPr>
          <a:xfrm flipV="1">
            <a:off x="2181249" y="5002492"/>
            <a:ext cx="218375" cy="718822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cxnSpLocks/>
            <a:stCxn id="59" idx="1"/>
            <a:endCxn id="38" idx="0"/>
          </p:cNvCxnSpPr>
          <p:nvPr/>
        </p:nvCxnSpPr>
        <p:spPr>
          <a:xfrm flipH="1" flipV="1">
            <a:off x="3738984" y="5002492"/>
            <a:ext cx="221909" cy="718822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58" idx="1"/>
            <a:endCxn id="38" idx="0"/>
          </p:cNvCxnSpPr>
          <p:nvPr/>
        </p:nvCxnSpPr>
        <p:spPr>
          <a:xfrm flipH="1">
            <a:off x="3738984" y="4338784"/>
            <a:ext cx="221909" cy="663708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AutoShape 4"/>
          <p:cNvSpPr>
            <a:spLocks noChangeArrowheads="1"/>
          </p:cNvSpPr>
          <p:nvPr/>
        </p:nvSpPr>
        <p:spPr bwMode="auto">
          <a:xfrm>
            <a:off x="3960893" y="3933178"/>
            <a:ext cx="1572590" cy="811211"/>
          </a:xfrm>
          <a:prstGeom prst="homePlate">
            <a:avLst>
              <a:gd name="adj" fmla="val 14088"/>
            </a:avLst>
          </a:prstGeom>
          <a:solidFill>
            <a:schemeClr val="bg2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>
              <a:defRPr/>
            </a:pPr>
            <a:r>
              <a:rPr lang="en-GB" sz="1100" dirty="0">
                <a:solidFill>
                  <a:srgbClr val="455560"/>
                </a:solidFill>
                <a:latin typeface="Trebuchet MS" pitchFamily="34" charset="0"/>
              </a:rPr>
              <a:t>Service Participant</a:t>
            </a:r>
          </a:p>
        </p:txBody>
      </p:sp>
      <p:sp>
        <p:nvSpPr>
          <p:cNvPr id="59" name="AutoShape 4"/>
          <p:cNvSpPr>
            <a:spLocks noChangeArrowheads="1"/>
          </p:cNvSpPr>
          <p:nvPr/>
        </p:nvSpPr>
        <p:spPr bwMode="auto">
          <a:xfrm>
            <a:off x="3960893" y="5315708"/>
            <a:ext cx="1572590" cy="811211"/>
          </a:xfrm>
          <a:prstGeom prst="homePlate">
            <a:avLst>
              <a:gd name="adj" fmla="val 14088"/>
            </a:avLst>
          </a:prstGeom>
          <a:solidFill>
            <a:schemeClr val="bg2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>
              <a:defRPr/>
            </a:pPr>
            <a:r>
              <a:rPr lang="en-GB" sz="1100" dirty="0">
                <a:solidFill>
                  <a:srgbClr val="455560"/>
                </a:solidFill>
                <a:latin typeface="Trebuchet MS" pitchFamily="34" charset="0"/>
              </a:rPr>
              <a:t>Service Participant</a:t>
            </a:r>
          </a:p>
        </p:txBody>
      </p:sp>
      <p:sp>
        <p:nvSpPr>
          <p:cNvPr id="60" name="AutoShape 4"/>
          <p:cNvSpPr>
            <a:spLocks noChangeArrowheads="1"/>
          </p:cNvSpPr>
          <p:nvPr/>
        </p:nvSpPr>
        <p:spPr bwMode="auto">
          <a:xfrm>
            <a:off x="702620" y="3933179"/>
            <a:ext cx="1478629" cy="811211"/>
          </a:xfrm>
          <a:prstGeom prst="homePlate">
            <a:avLst>
              <a:gd name="adj" fmla="val 14088"/>
            </a:avLst>
          </a:prstGeom>
          <a:solidFill>
            <a:schemeClr val="bg2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100" dirty="0">
                <a:solidFill>
                  <a:srgbClr val="455560"/>
                </a:solidFill>
                <a:latin typeface="Trebuchet MS" pitchFamily="34" charset="0"/>
              </a:rPr>
              <a:t>Service Participant</a:t>
            </a:r>
          </a:p>
        </p:txBody>
      </p:sp>
      <p:sp>
        <p:nvSpPr>
          <p:cNvPr id="61" name="AutoShape 4"/>
          <p:cNvSpPr>
            <a:spLocks noChangeArrowheads="1"/>
          </p:cNvSpPr>
          <p:nvPr/>
        </p:nvSpPr>
        <p:spPr bwMode="auto">
          <a:xfrm>
            <a:off x="702620" y="5315708"/>
            <a:ext cx="1478629" cy="811211"/>
          </a:xfrm>
          <a:prstGeom prst="homePlate">
            <a:avLst>
              <a:gd name="adj" fmla="val 14088"/>
            </a:avLst>
          </a:prstGeom>
          <a:solidFill>
            <a:schemeClr val="bg2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>
              <a:defRPr/>
            </a:pPr>
            <a:r>
              <a:rPr lang="en-GB" sz="1100" dirty="0">
                <a:solidFill>
                  <a:srgbClr val="455560"/>
                </a:solidFill>
                <a:latin typeface="Trebuchet MS" pitchFamily="34" charset="0"/>
              </a:rPr>
              <a:t>Service Participant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C2FB2C2-332A-D6EB-7313-15B3D9BD1F49}"/>
              </a:ext>
            </a:extLst>
          </p:cNvPr>
          <p:cNvCxnSpPr>
            <a:stCxn id="7" idx="3"/>
            <a:endCxn id="29" idx="3"/>
          </p:cNvCxnSpPr>
          <p:nvPr/>
        </p:nvCxnSpPr>
        <p:spPr>
          <a:xfrm flipV="1">
            <a:off x="3569502" y="2345343"/>
            <a:ext cx="250068" cy="137960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76E0916-994F-F994-9DEB-B2D58014F8F7}"/>
              </a:ext>
            </a:extLst>
          </p:cNvPr>
          <p:cNvCxnSpPr>
            <a:stCxn id="6" idx="1"/>
            <a:endCxn id="29" idx="0"/>
          </p:cNvCxnSpPr>
          <p:nvPr/>
        </p:nvCxnSpPr>
        <p:spPr>
          <a:xfrm flipH="1" flipV="1">
            <a:off x="5158930" y="2345343"/>
            <a:ext cx="215334" cy="137960"/>
          </a:xfrm>
          <a:prstGeom prst="line">
            <a:avLst/>
          </a:prstGeom>
          <a:ln w="698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8C29ECD-B9B4-E2B5-CD9A-2E6D7F42C712}"/>
              </a:ext>
            </a:extLst>
          </p:cNvPr>
          <p:cNvCxnSpPr>
            <a:stCxn id="12" idx="3"/>
            <a:endCxn id="8" idx="2"/>
          </p:cNvCxnSpPr>
          <p:nvPr/>
        </p:nvCxnSpPr>
        <p:spPr>
          <a:xfrm flipV="1">
            <a:off x="1394371" y="2338226"/>
            <a:ext cx="186458" cy="252019"/>
          </a:xfrm>
          <a:prstGeom prst="line">
            <a:avLst/>
          </a:prstGeom>
          <a:ln w="508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C2D0B1-3CDC-8750-9BAB-2E31958D1CBD}"/>
              </a:ext>
            </a:extLst>
          </p:cNvPr>
          <p:cNvCxnSpPr>
            <a:stCxn id="8" idx="6"/>
            <a:endCxn id="19" idx="1"/>
          </p:cNvCxnSpPr>
          <p:nvPr/>
        </p:nvCxnSpPr>
        <p:spPr>
          <a:xfrm>
            <a:off x="2467753" y="2338226"/>
            <a:ext cx="139217" cy="252019"/>
          </a:xfrm>
          <a:prstGeom prst="line">
            <a:avLst/>
          </a:prstGeom>
          <a:ln w="508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0212431-338F-E056-04F0-7F3DED1BAA29}"/>
              </a:ext>
            </a:extLst>
          </p:cNvPr>
          <p:cNvCxnSpPr>
            <a:stCxn id="28" idx="3"/>
            <a:endCxn id="20" idx="2"/>
          </p:cNvCxnSpPr>
          <p:nvPr/>
        </p:nvCxnSpPr>
        <p:spPr>
          <a:xfrm flipV="1">
            <a:off x="6237912" y="2338226"/>
            <a:ext cx="208928" cy="252019"/>
          </a:xfrm>
          <a:prstGeom prst="line">
            <a:avLst/>
          </a:prstGeom>
          <a:ln w="508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C214C8F-D759-7CA3-71C9-D24ECB465876}"/>
              </a:ext>
            </a:extLst>
          </p:cNvPr>
          <p:cNvCxnSpPr>
            <a:stCxn id="20" idx="6"/>
            <a:endCxn id="21" idx="1"/>
          </p:cNvCxnSpPr>
          <p:nvPr/>
        </p:nvCxnSpPr>
        <p:spPr>
          <a:xfrm>
            <a:off x="7333763" y="2338226"/>
            <a:ext cx="125132" cy="252019"/>
          </a:xfrm>
          <a:prstGeom prst="line">
            <a:avLst/>
          </a:prstGeom>
          <a:ln w="508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View</a:t>
            </a:r>
          </a:p>
        </p:txBody>
      </p:sp>
      <p:sp>
        <p:nvSpPr>
          <p:cNvPr id="38" name="Hexagon 37"/>
          <p:cNvSpPr/>
          <p:nvPr/>
        </p:nvSpPr>
        <p:spPr>
          <a:xfrm>
            <a:off x="2399624" y="4587127"/>
            <a:ext cx="1339360" cy="83072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Internal Process</a:t>
            </a: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86E2EDBA-4216-ED3F-6589-1EF2F7B14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4264" y="1808303"/>
            <a:ext cx="3038483" cy="1350000"/>
          </a:xfrm>
          <a:prstGeom prst="homePlate">
            <a:avLst>
              <a:gd name="adj" fmla="val 14088"/>
            </a:avLst>
          </a:prstGeom>
          <a:solidFill>
            <a:schemeClr val="bg2"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Service Adopter</a:t>
            </a: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D68C8BB3-066D-C6E8-AE0F-C24CC81BB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9" y="1808303"/>
            <a:ext cx="3038483" cy="1350000"/>
          </a:xfrm>
          <a:prstGeom prst="homePlate">
            <a:avLst>
              <a:gd name="adj" fmla="val 14088"/>
            </a:avLst>
          </a:prstGeom>
          <a:solidFill>
            <a:schemeClr val="tx1">
              <a:lumMod val="50000"/>
              <a:lumOff val="50000"/>
              <a:alpha val="25000"/>
            </a:schemeClr>
          </a:solidFill>
          <a:ln w="88900">
            <a:solidFill>
              <a:schemeClr val="accent1">
                <a:shade val="50000"/>
              </a:schemeClr>
            </a:solidFill>
            <a:miter lim="800000"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/>
          <a:lstStyle/>
          <a:p>
            <a:pPr eaLnBrk="0" hangingPunct="0">
              <a:defRPr/>
            </a:pPr>
            <a:r>
              <a:rPr lang="en-GB" sz="1385" dirty="0">
                <a:solidFill>
                  <a:srgbClr val="455560"/>
                </a:solidFill>
                <a:latin typeface="Trebuchet MS" pitchFamily="34" charset="0"/>
              </a:rPr>
              <a:t>Service Provider (Blackbox)</a:t>
            </a:r>
          </a:p>
        </p:txBody>
      </p:sp>
      <p:sp>
        <p:nvSpPr>
          <p:cNvPr id="8" name="Oval 25">
            <a:extLst>
              <a:ext uri="{FF2B5EF4-FFF2-40B4-BE49-F238E27FC236}">
                <a16:creationId xmlns:a16="http://schemas.microsoft.com/office/drawing/2014/main" id="{E2EEAD1E-F155-31E6-3BE2-766A7F22A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829" y="2167875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Service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1F7890-E72B-FB96-3A27-6176D33B8A35}"/>
              </a:ext>
            </a:extLst>
          </p:cNvPr>
          <p:cNvSpPr/>
          <p:nvPr/>
        </p:nvSpPr>
        <p:spPr>
          <a:xfrm>
            <a:off x="584371" y="2387745"/>
            <a:ext cx="810000" cy="40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Input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(property/data)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4FA055-6A17-CF92-7AB3-A3FC5852200D}"/>
              </a:ext>
            </a:extLst>
          </p:cNvPr>
          <p:cNvSpPr/>
          <p:nvPr/>
        </p:nvSpPr>
        <p:spPr>
          <a:xfrm>
            <a:off x="2606970" y="2387745"/>
            <a:ext cx="810000" cy="40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Output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>
                <a:solidFill>
                  <a:schemeClr val="tx1"/>
                </a:solidFill>
              </a:rPr>
              <a:t>(property/data)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0" name="Oval 25">
            <a:extLst>
              <a:ext uri="{FF2B5EF4-FFF2-40B4-BE49-F238E27FC236}">
                <a16:creationId xmlns:a16="http://schemas.microsoft.com/office/drawing/2014/main" id="{6B97525C-D8D3-3F4D-715B-00E4CA341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40" y="2167875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800" dirty="0">
                <a:solidFill>
                  <a:srgbClr val="FFFFFF"/>
                </a:solidFill>
                <a:latin typeface="Trebuchet MS" pitchFamily="34" charset="0"/>
              </a:rPr>
              <a:t>Service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FC59EBB-16BD-06BF-3429-DC44BD543D69}"/>
              </a:ext>
            </a:extLst>
          </p:cNvPr>
          <p:cNvSpPr/>
          <p:nvPr/>
        </p:nvSpPr>
        <p:spPr>
          <a:xfrm>
            <a:off x="7458895" y="2387745"/>
            <a:ext cx="810000" cy="40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Output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(property/data)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EF69C7C-7982-1349-BE50-77C4AC86944C}"/>
              </a:ext>
            </a:extLst>
          </p:cNvPr>
          <p:cNvSpPr/>
          <p:nvPr/>
        </p:nvSpPr>
        <p:spPr>
          <a:xfrm>
            <a:off x="5427911" y="2387745"/>
            <a:ext cx="810000" cy="405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Input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(property/data)</a:t>
            </a: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D742A63-5909-2CEA-6E61-61347E7AC2E7}"/>
              </a:ext>
            </a:extLst>
          </p:cNvPr>
          <p:cNvSpPr/>
          <p:nvPr/>
        </p:nvSpPr>
        <p:spPr>
          <a:xfrm>
            <a:off x="3819570" y="1929978"/>
            <a:ext cx="1339360" cy="83072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External Process</a:t>
            </a:r>
          </a:p>
        </p:txBody>
      </p:sp>
      <p:sp>
        <p:nvSpPr>
          <p:cNvPr id="49" name="Rounded Rectangular Callout 48">
            <a:extLst>
              <a:ext uri="{FF2B5EF4-FFF2-40B4-BE49-F238E27FC236}">
                <a16:creationId xmlns:a16="http://schemas.microsoft.com/office/drawing/2014/main" id="{E7B1B5C9-6BB4-EB34-8931-983B1BF294E9}"/>
              </a:ext>
            </a:extLst>
          </p:cNvPr>
          <p:cNvSpPr/>
          <p:nvPr/>
        </p:nvSpPr>
        <p:spPr bwMode="auto">
          <a:xfrm>
            <a:off x="7425076" y="1246283"/>
            <a:ext cx="1033123" cy="612648"/>
          </a:xfrm>
          <a:prstGeom prst="wedgeRoundRectCallout">
            <a:avLst>
              <a:gd name="adj1" fmla="val -97429"/>
              <a:gd name="adj2" fmla="val 100608"/>
              <a:gd name="adj3" fmla="val 16667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H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Issues</a:t>
            </a:r>
          </a:p>
        </p:txBody>
      </p:sp>
      <p:sp>
        <p:nvSpPr>
          <p:cNvPr id="52" name="Rounded Rectangular Callout 51">
            <a:extLst>
              <a:ext uri="{FF2B5EF4-FFF2-40B4-BE49-F238E27FC236}">
                <a16:creationId xmlns:a16="http://schemas.microsoft.com/office/drawing/2014/main" id="{A1FFDB9D-0FE2-F1B2-AC7A-DDB12261719C}"/>
              </a:ext>
            </a:extLst>
          </p:cNvPr>
          <p:cNvSpPr/>
          <p:nvPr/>
        </p:nvSpPr>
        <p:spPr bwMode="auto">
          <a:xfrm>
            <a:off x="2665008" y="1252768"/>
            <a:ext cx="1033123" cy="612648"/>
          </a:xfrm>
          <a:prstGeom prst="wedgeRoundRectCallout">
            <a:avLst>
              <a:gd name="adj1" fmla="val -97429"/>
              <a:gd name="adj2" fmla="val 100608"/>
              <a:gd name="adj3" fmla="val 16667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H" dirty="0">
                <a:latin typeface="Times New Roman" pitchFamily="18" charset="0"/>
              </a:rPr>
              <a:t>Issues</a:t>
            </a:r>
            <a:endParaRPr kumimoji="0" lang="en-CH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ounded Rectangular Callout 52">
            <a:extLst>
              <a:ext uri="{FF2B5EF4-FFF2-40B4-BE49-F238E27FC236}">
                <a16:creationId xmlns:a16="http://schemas.microsoft.com/office/drawing/2014/main" id="{9A9D185B-D3E3-35A2-024D-39EF4709D69D}"/>
              </a:ext>
            </a:extLst>
          </p:cNvPr>
          <p:cNvSpPr/>
          <p:nvPr/>
        </p:nvSpPr>
        <p:spPr bwMode="auto">
          <a:xfrm>
            <a:off x="5933502" y="3284984"/>
            <a:ext cx="1033123" cy="612648"/>
          </a:xfrm>
          <a:prstGeom prst="wedgeRoundRectCallout">
            <a:avLst>
              <a:gd name="adj1" fmla="val -131954"/>
              <a:gd name="adj2" fmla="val 122837"/>
              <a:gd name="adj3" fmla="val 16667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CH" dirty="0">
                <a:latin typeface="Times New Roman" pitchFamily="18" charset="0"/>
              </a:rPr>
              <a:t>Issues</a:t>
            </a:r>
            <a:endParaRPr kumimoji="0" lang="en-CH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Oval 25">
            <a:extLst>
              <a:ext uri="{FF2B5EF4-FFF2-40B4-BE49-F238E27FC236}">
                <a16:creationId xmlns:a16="http://schemas.microsoft.com/office/drawing/2014/main" id="{A6EA08CE-0FBE-6445-F488-B48A89906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656" y="4262203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Service</a:t>
            </a:r>
          </a:p>
        </p:txBody>
      </p:sp>
      <p:sp>
        <p:nvSpPr>
          <p:cNvPr id="57" name="Oval 25">
            <a:extLst>
              <a:ext uri="{FF2B5EF4-FFF2-40B4-BE49-F238E27FC236}">
                <a16:creationId xmlns:a16="http://schemas.microsoft.com/office/drawing/2014/main" id="{E9E1568A-B517-F13A-EB85-1505518C0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9890" y="4262203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Service</a:t>
            </a:r>
          </a:p>
        </p:txBody>
      </p:sp>
      <p:sp>
        <p:nvSpPr>
          <p:cNvPr id="62" name="Oval 25">
            <a:extLst>
              <a:ext uri="{FF2B5EF4-FFF2-40B4-BE49-F238E27FC236}">
                <a16:creationId xmlns:a16="http://schemas.microsoft.com/office/drawing/2014/main" id="{44F9387A-FE6D-5586-77B5-E1CB5B712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375" y="5643530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Service</a:t>
            </a:r>
          </a:p>
        </p:txBody>
      </p:sp>
      <p:sp>
        <p:nvSpPr>
          <p:cNvPr id="63" name="Oval 25">
            <a:extLst>
              <a:ext uri="{FF2B5EF4-FFF2-40B4-BE49-F238E27FC236}">
                <a16:creationId xmlns:a16="http://schemas.microsoft.com/office/drawing/2014/main" id="{7DDF33CD-7C3E-7624-53E6-387840F9C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575" y="5643530"/>
            <a:ext cx="886924" cy="340702"/>
          </a:xfrm>
          <a:prstGeom prst="ellipse">
            <a:avLst/>
          </a:prstGeom>
          <a:solidFill>
            <a:srgbClr val="0070C0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orthographicFront"/>
            <a:lightRig rig="threePt" dir="t"/>
          </a:scene3d>
          <a:sp3d prstMaterial="matte">
            <a:bevelT/>
          </a:sp3d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GB" sz="900" dirty="0">
                <a:solidFill>
                  <a:srgbClr val="FFFFFF"/>
                </a:solidFill>
                <a:latin typeface="Trebuchet MS" pitchFamily="34" charset="0"/>
              </a:rPr>
              <a:t>Service</a:t>
            </a:r>
          </a:p>
        </p:txBody>
      </p:sp>
      <p:sp>
        <p:nvSpPr>
          <p:cNvPr id="64" name="Rounded Rectangular Callout 63">
            <a:extLst>
              <a:ext uri="{FF2B5EF4-FFF2-40B4-BE49-F238E27FC236}">
                <a16:creationId xmlns:a16="http://schemas.microsoft.com/office/drawing/2014/main" id="{8D700B58-FA0A-9DF0-A2A5-F45903D6087C}"/>
              </a:ext>
            </a:extLst>
          </p:cNvPr>
          <p:cNvSpPr/>
          <p:nvPr/>
        </p:nvSpPr>
        <p:spPr bwMode="auto">
          <a:xfrm>
            <a:off x="60606" y="3284984"/>
            <a:ext cx="1033123" cy="612648"/>
          </a:xfrm>
          <a:prstGeom prst="wedgeRoundRectCallout">
            <a:avLst>
              <a:gd name="adj1" fmla="val 54479"/>
              <a:gd name="adj2" fmla="val 116486"/>
              <a:gd name="adj3" fmla="val 16667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H" dirty="0">
                <a:latin typeface="Times New Roman" pitchFamily="18" charset="0"/>
              </a:rPr>
              <a:t>Issues</a:t>
            </a:r>
            <a:endParaRPr kumimoji="0" lang="en-CH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6" name="Rounded Rectangular Callout 65">
            <a:extLst>
              <a:ext uri="{FF2B5EF4-FFF2-40B4-BE49-F238E27FC236}">
                <a16:creationId xmlns:a16="http://schemas.microsoft.com/office/drawing/2014/main" id="{B91155AC-47DE-2EBC-5F78-2A7E60F24D13}"/>
              </a:ext>
            </a:extLst>
          </p:cNvPr>
          <p:cNvSpPr/>
          <p:nvPr/>
        </p:nvSpPr>
        <p:spPr bwMode="auto">
          <a:xfrm>
            <a:off x="5929628" y="4774807"/>
            <a:ext cx="1033123" cy="612648"/>
          </a:xfrm>
          <a:prstGeom prst="wedgeRoundRectCallout">
            <a:avLst>
              <a:gd name="adj1" fmla="val -131326"/>
              <a:gd name="adj2" fmla="val 100607"/>
              <a:gd name="adj3" fmla="val 16667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CH" dirty="0">
                <a:latin typeface="Times New Roman" pitchFamily="18" charset="0"/>
              </a:rPr>
              <a:t>Issues</a:t>
            </a:r>
            <a:endParaRPr kumimoji="0" lang="en-CH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8" name="Rounded Rectangular Callout 67">
            <a:extLst>
              <a:ext uri="{FF2B5EF4-FFF2-40B4-BE49-F238E27FC236}">
                <a16:creationId xmlns:a16="http://schemas.microsoft.com/office/drawing/2014/main" id="{831D7698-47BF-0BD9-36C1-BAE0233C21B1}"/>
              </a:ext>
            </a:extLst>
          </p:cNvPr>
          <p:cNvSpPr/>
          <p:nvPr/>
        </p:nvSpPr>
        <p:spPr bwMode="auto">
          <a:xfrm>
            <a:off x="60607" y="4774807"/>
            <a:ext cx="1033123" cy="612648"/>
          </a:xfrm>
          <a:prstGeom prst="wedgeRoundRectCallout">
            <a:avLst>
              <a:gd name="adj1" fmla="val 53223"/>
              <a:gd name="adj2" fmla="val 97432"/>
              <a:gd name="adj3" fmla="val 16667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CH" dirty="0">
                <a:latin typeface="Times New Roman" pitchFamily="18" charset="0"/>
              </a:rPr>
              <a:t>Issues</a:t>
            </a:r>
            <a:endParaRPr kumimoji="0" lang="en-CH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5E2510-1979-9996-35DF-B0B0ADDED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EPFL, 2025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245788-EA38-653C-E15C-0A77112D0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D54D-BD1C-0B4A-91C7-608B89F2A75B}" type="slidenum">
              <a:rPr lang="en-US" altLang="x-none" smtClean="0"/>
              <a:pPr/>
              <a:t>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56844000"/>
      </p:ext>
    </p:extLst>
  </p:cSld>
  <p:clrMapOvr>
    <a:masterClrMapping/>
  </p:clrMapOvr>
</p:sld>
</file>

<file path=ppt/theme/theme1.xml><?xml version="1.0" encoding="utf-8"?>
<a:theme xmlns:a="http://schemas.openxmlformats.org/drawingml/2006/main" name="Lit">
  <a:themeElements>
    <a:clrScheme name="Lit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i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i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Office\Templates\Presentations\LIT.POT</Template>
  <TotalTime>33654</TotalTime>
  <Words>104</Words>
  <Application>Microsoft Macintosh PowerPoint</Application>
  <PresentationFormat>On-screen Show (4:3)</PresentationFormat>
  <Paragraphs>41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Trebuchet MS</vt:lpstr>
      <vt:lpstr>Lit</vt:lpstr>
      <vt:lpstr>Introduction to IT Consulting Week 8 SEAM Template</vt:lpstr>
      <vt:lpstr>Service View</vt:lpstr>
    </vt:vector>
  </TitlesOfParts>
  <Manager/>
  <Company>EPFL, CH-1015 Lausanne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ESOA 2025 W08</dc:title>
  <dc:subject/>
  <dc:creator>Gil Regev</dc:creator>
  <cp:keywords/>
  <dc:description/>
  <cp:lastModifiedBy>Gil Regev</cp:lastModifiedBy>
  <cp:revision>1055</cp:revision>
  <cp:lastPrinted>2019-02-19T08:52:56Z</cp:lastPrinted>
  <dcterms:created xsi:type="dcterms:W3CDTF">2011-02-21T10:21:11Z</dcterms:created>
  <dcterms:modified xsi:type="dcterms:W3CDTF">2025-04-07T07:58:30Z</dcterms:modified>
  <cp:category/>
</cp:coreProperties>
</file>